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4"/>
  </p:notesMasterIdLst>
  <p:sldIdLst>
    <p:sldId id="263" r:id="rId2"/>
    <p:sldId id="262" r:id="rId3"/>
    <p:sldId id="318" r:id="rId4"/>
    <p:sldId id="402" r:id="rId5"/>
    <p:sldId id="403" r:id="rId6"/>
    <p:sldId id="277" r:id="rId7"/>
    <p:sldId id="321" r:id="rId8"/>
    <p:sldId id="385" r:id="rId9"/>
    <p:sldId id="320" r:id="rId10"/>
    <p:sldId id="342" r:id="rId11"/>
    <p:sldId id="341" r:id="rId12"/>
    <p:sldId id="322" r:id="rId13"/>
    <p:sldId id="265" r:id="rId14"/>
    <p:sldId id="325" r:id="rId15"/>
    <p:sldId id="330" r:id="rId16"/>
    <p:sldId id="332" r:id="rId17"/>
    <p:sldId id="386" r:id="rId18"/>
    <p:sldId id="333" r:id="rId19"/>
    <p:sldId id="334" r:id="rId20"/>
    <p:sldId id="328" r:id="rId21"/>
    <p:sldId id="353" r:id="rId22"/>
    <p:sldId id="407" r:id="rId23"/>
    <p:sldId id="408" r:id="rId24"/>
    <p:sldId id="409" r:id="rId25"/>
    <p:sldId id="410" r:id="rId26"/>
    <p:sldId id="411" r:id="rId27"/>
    <p:sldId id="347" r:id="rId28"/>
    <p:sldId id="404" r:id="rId29"/>
    <p:sldId id="348" r:id="rId30"/>
    <p:sldId id="349" r:id="rId31"/>
    <p:sldId id="352" r:id="rId32"/>
    <p:sldId id="350" r:id="rId33"/>
    <p:sldId id="351" r:id="rId34"/>
    <p:sldId id="363" r:id="rId35"/>
    <p:sldId id="355" r:id="rId36"/>
    <p:sldId id="368" r:id="rId37"/>
    <p:sldId id="364" r:id="rId38"/>
    <p:sldId id="405" r:id="rId39"/>
    <p:sldId id="372" r:id="rId40"/>
    <p:sldId id="406" r:id="rId41"/>
    <p:sldId id="412" r:id="rId42"/>
    <p:sldId id="379" r:id="rId43"/>
    <p:sldId id="374" r:id="rId44"/>
    <p:sldId id="354" r:id="rId45"/>
    <p:sldId id="361" r:id="rId46"/>
    <p:sldId id="362" r:id="rId47"/>
    <p:sldId id="360" r:id="rId48"/>
    <p:sldId id="391" r:id="rId49"/>
    <p:sldId id="393" r:id="rId50"/>
    <p:sldId id="394" r:id="rId51"/>
    <p:sldId id="390" r:id="rId52"/>
    <p:sldId id="378" r:id="rId53"/>
    <p:sldId id="392" r:id="rId54"/>
    <p:sldId id="395" r:id="rId55"/>
    <p:sldId id="396" r:id="rId56"/>
    <p:sldId id="359" r:id="rId57"/>
    <p:sldId id="381" r:id="rId58"/>
    <p:sldId id="384" r:id="rId59"/>
    <p:sldId id="382" r:id="rId60"/>
    <p:sldId id="388" r:id="rId61"/>
    <p:sldId id="397" r:id="rId62"/>
    <p:sldId id="357" r:id="rId63"/>
    <p:sldId id="376" r:id="rId64"/>
    <p:sldId id="377" r:id="rId65"/>
    <p:sldId id="356" r:id="rId66"/>
    <p:sldId id="398" r:id="rId67"/>
    <p:sldId id="399" r:id="rId68"/>
    <p:sldId id="338" r:id="rId69"/>
    <p:sldId id="339" r:id="rId70"/>
    <p:sldId id="317" r:id="rId71"/>
    <p:sldId id="400" r:id="rId72"/>
    <p:sldId id="401" r:id="rId7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318"/>
            <p14:sldId id="402"/>
            <p14:sldId id="403"/>
            <p14:sldId id="277"/>
            <p14:sldId id="321"/>
            <p14:sldId id="385"/>
            <p14:sldId id="320"/>
            <p14:sldId id="342"/>
            <p14:sldId id="341"/>
            <p14:sldId id="322"/>
            <p14:sldId id="265"/>
            <p14:sldId id="325"/>
            <p14:sldId id="330"/>
            <p14:sldId id="332"/>
            <p14:sldId id="386"/>
            <p14:sldId id="333"/>
            <p14:sldId id="334"/>
            <p14:sldId id="328"/>
            <p14:sldId id="353"/>
            <p14:sldId id="407"/>
            <p14:sldId id="408"/>
            <p14:sldId id="409"/>
            <p14:sldId id="410"/>
            <p14:sldId id="411"/>
            <p14:sldId id="347"/>
            <p14:sldId id="404"/>
            <p14:sldId id="348"/>
            <p14:sldId id="349"/>
            <p14:sldId id="352"/>
            <p14:sldId id="350"/>
            <p14:sldId id="351"/>
            <p14:sldId id="363"/>
            <p14:sldId id="355"/>
            <p14:sldId id="368"/>
            <p14:sldId id="364"/>
            <p14:sldId id="405"/>
            <p14:sldId id="372"/>
            <p14:sldId id="406"/>
            <p14:sldId id="412"/>
            <p14:sldId id="379"/>
            <p14:sldId id="374"/>
            <p14:sldId id="354"/>
            <p14:sldId id="361"/>
            <p14:sldId id="362"/>
            <p14:sldId id="360"/>
            <p14:sldId id="391"/>
            <p14:sldId id="393"/>
            <p14:sldId id="394"/>
            <p14:sldId id="390"/>
            <p14:sldId id="378"/>
            <p14:sldId id="392"/>
            <p14:sldId id="395"/>
            <p14:sldId id="396"/>
            <p14:sldId id="359"/>
            <p14:sldId id="381"/>
            <p14:sldId id="384"/>
            <p14:sldId id="382"/>
            <p14:sldId id="388"/>
            <p14:sldId id="397"/>
            <p14:sldId id="357"/>
            <p14:sldId id="376"/>
            <p14:sldId id="377"/>
            <p14:sldId id="356"/>
            <p14:sldId id="398"/>
            <p14:sldId id="399"/>
            <p14:sldId id="338"/>
            <p14:sldId id="339"/>
            <p14:sldId id="317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94"/>
    <p:restoredTop sz="96292"/>
  </p:normalViewPr>
  <p:slideViewPr>
    <p:cSldViewPr snapToObjects="1">
      <p:cViewPr varScale="1">
        <p:scale>
          <a:sx n="151" d="100"/>
          <a:sy n="151" d="100"/>
        </p:scale>
        <p:origin x="13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log.dataiku.com/clustering-how-it-works-in-plain-englis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12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Relationship Id="rId9" Type="http://schemas.openxmlformats.org/officeDocument/2006/relationships/image" Target="../media/image5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5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5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048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://www.inference.org.uk/mackay/itila/" TargetMode="External"/><Relationship Id="rId7" Type="http://schemas.openxmlformats.org/officeDocument/2006/relationships/hyperlink" Target="https://ieee-dataport.org/data-competitions" TargetMode="External"/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://d2l.ai/" TargetMode="External"/><Relationship Id="rId4" Type="http://schemas.openxmlformats.org/officeDocument/2006/relationships/hyperlink" Target="https://www.cs.huji.ac.il/~shais/UnderstandingMachineLearning/copy.html" TargetMode="External"/><Relationship Id="rId9" Type="http://schemas.openxmlformats.org/officeDocument/2006/relationships/hyperlink" Target="https://medium.com/topic/machine-learnin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amak.page/courses/COMP551F20/index.html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omes.cs.washington.edu/~pedrod/papers/cacm12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mailto:Abdelrahman.ayad@mcgill.ca" TargetMode="External"/><Relationship Id="rId2" Type="http://schemas.openxmlformats.org/officeDocument/2006/relationships/hyperlink" Target="https://github.com/abdelrahman-ayad/MiCM-introML-W21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>
                <a:latin typeface="Helvetica" pitchFamily="2" charset="0"/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have labeled data</a:t>
            </a:r>
          </a:p>
          <a:p>
            <a:pPr lvl="1"/>
            <a:r>
              <a:rPr lang="en-CA" dirty="0">
                <a:latin typeface="Helvetica" pitchFamily="2" charset="0"/>
              </a:rPr>
              <a:t>Classification, regression, ranking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85" y="3294969"/>
            <a:ext cx="4254800" cy="21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684596" y="5560927"/>
            <a:ext cx="28025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1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7D9D-2DC4-FB42-9E9F-C2964A61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294969"/>
            <a:ext cx="4392488" cy="2320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D5CC6-7784-6140-8122-BC569D468E4C}"/>
              </a:ext>
            </a:extLst>
          </p:cNvPr>
          <p:cNvSpPr txBox="1"/>
          <p:nvPr/>
        </p:nvSpPr>
        <p:spPr>
          <a:xfrm>
            <a:off x="395536" y="5585142"/>
            <a:ext cx="38390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Zhou et al. “An Optimized heterogeneous structure LSTM Network for Price Forecasting”, 2019. </a:t>
            </a:r>
            <a:endParaRPr lang="en-US" sz="1050" dirty="0">
              <a:cs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AD95F6-E3B1-364C-9818-4D966071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0E6B18D-42EE-E341-AD6B-A1F996CB025E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models</a:t>
            </a: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Unsupervised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don’t provide labels</a:t>
            </a:r>
          </a:p>
          <a:p>
            <a:pPr lvl="1"/>
            <a:r>
              <a:rPr lang="en-CA" dirty="0">
                <a:latin typeface="Helvetica" pitchFamily="2" charset="0"/>
              </a:rPr>
              <a:t>Clustering, dimensionality reduction</a:t>
            </a: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DA22-B51E-9340-A1F8-010288959A78}"/>
              </a:ext>
            </a:extLst>
          </p:cNvPr>
          <p:cNvSpPr/>
          <p:nvPr/>
        </p:nvSpPr>
        <p:spPr>
          <a:xfrm>
            <a:off x="253128" y="555414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2"/>
              </a:rPr>
              <a:t>https://blog.dataiku.com/clustering-how-it-works-in-plain-english</a:t>
            </a:r>
            <a:endParaRPr lang="en-CA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2B780D-A23B-7D40-9743-983FCA7EEF21}"/>
              </a:ext>
            </a:extLst>
          </p:cNvPr>
          <p:cNvGrpSpPr/>
          <p:nvPr/>
        </p:nvGrpSpPr>
        <p:grpSpPr>
          <a:xfrm>
            <a:off x="338853" y="3487004"/>
            <a:ext cx="4314483" cy="1953296"/>
            <a:chOff x="111444" y="3432049"/>
            <a:chExt cx="4947522" cy="2022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74474-19F9-4E43-959D-7EA57CD9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1" r="9855"/>
            <a:stretch/>
          </p:blipFill>
          <p:spPr>
            <a:xfrm>
              <a:off x="111444" y="3432049"/>
              <a:ext cx="4947522" cy="202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C51DE-8232-D94E-BEBF-3AECE17DD52B}"/>
                </a:ext>
              </a:extLst>
            </p:cNvPr>
            <p:cNvSpPr/>
            <p:nvPr/>
          </p:nvSpPr>
          <p:spPr>
            <a:xfrm>
              <a:off x="2195736" y="4869729"/>
              <a:ext cx="504056" cy="51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E6B356-7CC0-554B-ACF6-F5610271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73" y="3418045"/>
            <a:ext cx="4557367" cy="213609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91D8BB0-964E-AB49-A8C7-BF8D9775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0079574-07BC-0C45-8B41-0C8F6EFEAE9E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models</a:t>
            </a:r>
          </a:p>
        </p:txBody>
      </p:sp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85" y="3282163"/>
            <a:ext cx="3884315" cy="1871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C1376-CA22-A84C-A536-976276A8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7" y="3282163"/>
            <a:ext cx="3489232" cy="1993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94E75-C6FD-3847-8D63-33F9983C444D}"/>
              </a:ext>
            </a:extLst>
          </p:cNvPr>
          <p:cNvSpPr/>
          <p:nvPr/>
        </p:nvSpPr>
        <p:spPr>
          <a:xfrm>
            <a:off x="5148064" y="5317558"/>
            <a:ext cx="2882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github.com</a:t>
            </a:r>
            <a:r>
              <a:rPr lang="en-CA" sz="1100" dirty="0"/>
              <a:t>/</a:t>
            </a:r>
            <a:r>
              <a:rPr lang="en-CA" sz="1100" dirty="0" err="1"/>
              <a:t>javedsha</a:t>
            </a:r>
            <a:r>
              <a:rPr lang="en-CA" sz="1100" dirty="0"/>
              <a:t>/text-classification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D1F3F56-D43C-2E46-B702-704F39EC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79EB31D-D3D6-1046-9EFE-D719B82DE4F1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models</a:t>
            </a:r>
          </a:p>
        </p:txBody>
      </p:sp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latin typeface="Helvetica" pitchFamily="2" charset="0"/>
                <a:cs typeface="Calibri"/>
              </a:rPr>
              <a:t>Unsupervised learning</a:t>
            </a:r>
          </a:p>
          <a:p>
            <a:r>
              <a:rPr lang="en-US" sz="2600" dirty="0">
                <a:latin typeface="Helvetica" pitchFamily="2" charset="0"/>
                <a:cs typeface="Calibri"/>
              </a:rPr>
              <a:t>Reinforcement learning</a:t>
            </a:r>
            <a:endParaRPr lang="en-US" sz="26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Agent that gets explores an environment and gets rewards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8" y="3789040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BF9DD-D9C8-BB47-90B5-6F8121D9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14" y="3789040"/>
            <a:ext cx="4274587" cy="2242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4C5F8E-28F5-F34F-AADE-ED7455124FBC}"/>
              </a:ext>
            </a:extLst>
          </p:cNvPr>
          <p:cNvSpPr/>
          <p:nvPr/>
        </p:nvSpPr>
        <p:spPr>
          <a:xfrm>
            <a:off x="4711449" y="617696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deepmind.com</a:t>
            </a:r>
            <a:r>
              <a:rPr lang="en-CA" sz="1050" dirty="0"/>
              <a:t>/blog/article/</a:t>
            </a:r>
            <a:r>
              <a:rPr lang="en-CA" sz="1050" dirty="0" err="1"/>
              <a:t>alphago</a:t>
            </a:r>
            <a:r>
              <a:rPr lang="en-CA" sz="1050" dirty="0"/>
              <a:t>-zero-starting-scratch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8E74B13-6531-574C-9813-C1325DE7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78F0200-CD70-9246-A4AE-486F139481A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models</a:t>
            </a: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Theoretical vs Applied ML</a:t>
            </a:r>
          </a:p>
          <a:p>
            <a:r>
              <a:rPr lang="en-CA" dirty="0">
                <a:latin typeface="Helvetica" pitchFamily="2" charset="0"/>
              </a:rPr>
              <a:t>Importance of domain knowledge</a:t>
            </a:r>
          </a:p>
          <a:p>
            <a:pPr lvl="1"/>
            <a:r>
              <a:rPr lang="en-CA" dirty="0">
                <a:latin typeface="Helvetica" pitchFamily="2" charset="0"/>
              </a:rPr>
              <a:t>Data preprocessing </a:t>
            </a:r>
          </a:p>
          <a:p>
            <a:pPr lvl="1"/>
            <a:r>
              <a:rPr lang="en-CA" dirty="0">
                <a:latin typeface="Helvetica" pitchFamily="2" charset="0"/>
              </a:rPr>
              <a:t>Results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5865-0D5D-BB46-9535-D463DE1B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60032" cy="23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CA2A-D239-814E-BFAA-ADEA587B1A61}"/>
              </a:ext>
            </a:extLst>
          </p:cNvPr>
          <p:cNvSpPr/>
          <p:nvPr/>
        </p:nvSpPr>
        <p:spPr>
          <a:xfrm>
            <a:off x="5434751" y="5807631"/>
            <a:ext cx="2296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rgbClr val="555D66"/>
                </a:solidFill>
                <a:latin typeface="Lato"/>
              </a:rPr>
              <a:t>ECG data: </a:t>
            </a:r>
            <a:r>
              <a:rPr lang="en-CA" sz="1200" dirty="0" err="1">
                <a:solidFill>
                  <a:srgbClr val="555D66"/>
                </a:solidFill>
                <a:latin typeface="Lato"/>
              </a:rPr>
              <a:t>Rajpurkar</a:t>
            </a:r>
            <a:r>
              <a:rPr lang="en-CA" sz="1200" dirty="0">
                <a:solidFill>
                  <a:srgbClr val="555D66"/>
                </a:solidFill>
                <a:latin typeface="Lato"/>
              </a:rPr>
              <a:t> et al., 2017</a:t>
            </a:r>
            <a:endParaRPr lang="en-CA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30CF31-4276-D545-89B7-E00B2FA4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9535C6F-7C51-DC4A-9ED5-EE895336B153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Learning = Representation + Evaluation + Optimization</a:t>
            </a:r>
          </a:p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Representation: </a:t>
            </a:r>
            <a:r>
              <a:rPr lang="en-US" dirty="0">
                <a:latin typeface="Helvetica" pitchFamily="2" charset="0"/>
                <a:cs typeface="Calibri"/>
              </a:rPr>
              <a:t>Features Space</a:t>
            </a:r>
          </a:p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Evaluation: </a:t>
            </a:r>
            <a:r>
              <a:rPr lang="en-US" dirty="0">
                <a:latin typeface="Helvetica" pitchFamily="2" charset="0"/>
                <a:cs typeface="Calibri"/>
              </a:rPr>
              <a:t>Objective function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Measure how good the model is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Error between prediction and actual target</a:t>
            </a:r>
          </a:p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Optimization: </a:t>
            </a:r>
            <a:r>
              <a:rPr lang="en-US" dirty="0">
                <a:latin typeface="Helvetica" pitchFamily="2" charset="0"/>
                <a:cs typeface="Calibri"/>
              </a:rPr>
              <a:t>Improve and minimize the error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Adjust model parameters to decrease error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Repeat until convergence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7AF4C3-699F-3D40-95E8-435259E7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37FB7FC-2DC0-B748-AA31-4BBB9EF4D672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b="1" dirty="0">
                    <a:solidFill>
                      <a:srgbClr val="C00000"/>
                    </a:solidFill>
                  </a:rPr>
                  <a:t>Data representation</a:t>
                </a:r>
              </a:p>
              <a:p>
                <a:pPr lvl="1"/>
                <a:r>
                  <a:rPr lang="en-CA" b="1" i="1" dirty="0"/>
                  <a:t>Features</a:t>
                </a:r>
              </a:p>
              <a:p>
                <a:pPr lvl="2"/>
                <a:r>
                  <a:rPr lang="en-CA" dirty="0"/>
                  <a:t>Also called predictors, inputs, independent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M is the number of features</a:t>
                </a:r>
              </a:p>
              <a:p>
                <a:pPr lvl="2"/>
                <a:r>
                  <a:rPr lang="en-CA" i="1" dirty="0"/>
                  <a:t>Data dimension is N</a:t>
                </a:r>
              </a:p>
              <a:p>
                <a:pPr lvl="1"/>
                <a:r>
                  <a:rPr lang="en-CA" b="1" i="1" dirty="0">
                    <a:solidFill>
                      <a:srgbClr val="C00000"/>
                    </a:solidFill>
                  </a:rPr>
                  <a:t>Targets</a:t>
                </a:r>
              </a:p>
              <a:p>
                <a:pPr lvl="2"/>
                <a:r>
                  <a:rPr lang="en-CA" dirty="0"/>
                  <a:t>Also called labels, outputs, 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k is the number of classes</a:t>
                </a:r>
              </a:p>
              <a:p>
                <a:pPr lvl="2"/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3148481-A061-0641-BA44-23FEE4EF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811099"/>
            <a:ext cx="3060997" cy="1828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ABFB9-AFEE-7A48-8A32-888870B5CB74}"/>
              </a:ext>
            </a:extLst>
          </p:cNvPr>
          <p:cNvCxnSpPr>
            <a:cxnSpLocks/>
          </p:cNvCxnSpPr>
          <p:nvPr/>
        </p:nvCxnSpPr>
        <p:spPr>
          <a:xfrm>
            <a:off x="4355976" y="4801365"/>
            <a:ext cx="30609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CDA0F-489F-B843-81E4-2AF3C84DF734}"/>
              </a:ext>
            </a:extLst>
          </p:cNvPr>
          <p:cNvCxnSpPr>
            <a:cxnSpLocks/>
          </p:cNvCxnSpPr>
          <p:nvPr/>
        </p:nvCxnSpPr>
        <p:spPr>
          <a:xfrm>
            <a:off x="4362588" y="4796498"/>
            <a:ext cx="0" cy="182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E0D20-C62E-AD41-9965-7EB81719A633}"/>
              </a:ext>
            </a:extLst>
          </p:cNvPr>
          <p:cNvSpPr/>
          <p:nvPr/>
        </p:nvSpPr>
        <p:spPr>
          <a:xfrm>
            <a:off x="3390646" y="6254517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i="1" dirty="0"/>
              <a:t>N</a:t>
            </a:r>
            <a:r>
              <a:rPr lang="en-CA" sz="1400" b="1" dirty="0"/>
              <a:t> Samples</a:t>
            </a:r>
            <a:endParaRPr lang="en-CA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F84EE-72D9-7B4D-967A-EADDFFC26D12}"/>
              </a:ext>
            </a:extLst>
          </p:cNvPr>
          <p:cNvSpPr/>
          <p:nvPr/>
        </p:nvSpPr>
        <p:spPr>
          <a:xfrm>
            <a:off x="6706522" y="4488721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Classes</a:t>
            </a:r>
            <a:endParaRPr lang="en-CA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7FC1CD-2981-5D48-BDF1-34CA00B4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3249AB6-30FE-CE49-87DE-9237F83531DE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Optimization: </a:t>
            </a:r>
            <a:r>
              <a:rPr lang="en-US" dirty="0">
                <a:latin typeface="Helvetica" pitchFamily="2" charset="0"/>
                <a:cs typeface="Calibri"/>
              </a:rPr>
              <a:t>Minimize an objective function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What is a learning algorithm?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Iterative approach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E.g., Gradient descent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53A5E7-5F61-394E-8177-C2A55BCD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6066AF4-29BD-7F41-89D1-B47CD79916B6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C51A3-74E3-9945-AFA7-B681E88C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97" y="3527000"/>
            <a:ext cx="3504453" cy="22322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F46971-2223-F342-907C-87CAB37D0FC5}"/>
              </a:ext>
            </a:extLst>
          </p:cNvPr>
          <p:cNvSpPr/>
          <p:nvPr/>
        </p:nvSpPr>
        <p:spPr>
          <a:xfrm>
            <a:off x="4860032" y="5750285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/>
              <a:t>https://</a:t>
            </a:r>
            <a:r>
              <a:rPr lang="en-CA" sz="1000" dirty="0" err="1"/>
              <a:t>blog.clairvoyantsoft.com</a:t>
            </a:r>
            <a:r>
              <a:rPr lang="en-CA" sz="1000" dirty="0"/>
              <a:t>/the-ascent-of-gradient-descent-23356390836f</a:t>
            </a:r>
          </a:p>
        </p:txBody>
      </p:sp>
    </p:spTree>
    <p:extLst>
      <p:ext uri="{BB962C8B-B14F-4D97-AF65-F5344CB8AC3E}">
        <p14:creationId xmlns:p14="http://schemas.microsoft.com/office/powerpoint/2010/main" val="262966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08507"/>
              </p:ext>
            </p:extLst>
          </p:nvPr>
        </p:nvGraphicFramePr>
        <p:xfrm>
          <a:off x="628650" y="2699293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843945"/>
              </p:ext>
            </p:extLst>
          </p:nvPr>
        </p:nvGraphicFramePr>
        <p:xfrm>
          <a:off x="3275856" y="3774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46308"/>
              </p:ext>
            </p:extLst>
          </p:nvPr>
        </p:nvGraphicFramePr>
        <p:xfrm>
          <a:off x="6012160" y="5450362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2948752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4028611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544301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3774275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4673849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DD838F-9D8A-C14B-A27F-38EC3195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DD603981-440D-4746-A371-41BEE47269B7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0A4DC428-F4BF-E946-9E60-0B5D6620D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Building a model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9A05E7-2CCE-7449-ADAE-DB1D7511316B}"/>
              </a:ext>
            </a:extLst>
          </p:cNvPr>
          <p:cNvSpPr/>
          <p:nvPr/>
        </p:nvSpPr>
        <p:spPr>
          <a:xfrm>
            <a:off x="909518" y="4051696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959C9-8499-5941-A19C-8772752D4D21}"/>
              </a:ext>
            </a:extLst>
          </p:cNvPr>
          <p:cNvSpPr/>
          <p:nvPr/>
        </p:nvSpPr>
        <p:spPr>
          <a:xfrm>
            <a:off x="3563888" y="553825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Predicting</a:t>
            </a: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4572000" y="4121201"/>
            <a:ext cx="4333621" cy="205576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6794F2-73C5-5B4E-A46B-FE754A146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split into </a:t>
            </a:r>
            <a:r>
              <a:rPr lang="en-CA" u="sng" dirty="0"/>
              <a:t>training</a:t>
            </a:r>
            <a:r>
              <a:rPr lang="en-CA" dirty="0"/>
              <a:t> and </a:t>
            </a:r>
            <a:r>
              <a:rPr lang="en-CA" u="sng" dirty="0"/>
              <a:t>testing</a:t>
            </a:r>
            <a:r>
              <a:rPr lang="en-CA" dirty="0"/>
              <a:t> sets</a:t>
            </a:r>
          </a:p>
          <a:p>
            <a:r>
              <a:rPr lang="en-CA" dirty="0"/>
              <a:t>Avoids overfitting</a:t>
            </a:r>
          </a:p>
          <a:p>
            <a:r>
              <a:rPr lang="en-CA" dirty="0"/>
              <a:t>Important for generalization in the real world</a:t>
            </a:r>
          </a:p>
          <a:p>
            <a:r>
              <a:rPr lang="en-CA" dirty="0"/>
              <a:t>Cross validation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8259-E479-5E49-B271-A2073829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1" y="3871347"/>
            <a:ext cx="3539339" cy="2364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B376B-4483-EC4F-BDF7-D24811F8ABA6}"/>
              </a:ext>
            </a:extLst>
          </p:cNvPr>
          <p:cNvSpPr/>
          <p:nvPr/>
        </p:nvSpPr>
        <p:spPr>
          <a:xfrm>
            <a:off x="467544" y="618062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elitedatascience.com</a:t>
            </a:r>
            <a:r>
              <a:rPr lang="en-CA" sz="1050" dirty="0"/>
              <a:t>/overfitting-in-machine-learning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DD761FD-82E5-7440-984B-DB9570D9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93273EB-C493-D645-9327-68355FC4F638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main concepts</a:t>
            </a:r>
          </a:p>
        </p:txBody>
      </p:sp>
    </p:spTree>
    <p:extLst>
      <p:ext uri="{BB962C8B-B14F-4D97-AF65-F5344CB8AC3E}">
        <p14:creationId xmlns:p14="http://schemas.microsoft.com/office/powerpoint/2010/main" val="5348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Main idea</a:t>
            </a:r>
            <a:r>
              <a:rPr lang="en-US" sz="2000" dirty="0">
                <a:latin typeface="Helvetica" pitchFamily="2" charset="0"/>
                <a:cs typeface="Calibri"/>
              </a:rPr>
              <a:t>: Divide space into regions using a tree structure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Classification tasks: class label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Calibri"/>
              </a:rPr>
              <a:t>Motivation: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1600" dirty="0">
                <a:latin typeface="Helvetica" pitchFamily="2" charset="0"/>
              </a:rPr>
              <a:t>Handling of categorical variables.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1600" dirty="0">
                <a:latin typeface="Helvetica" pitchFamily="2" charset="0"/>
              </a:rPr>
              <a:t>Handling of missing values and unknown values.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1600" dirty="0">
                <a:latin typeface="Helvetica" pitchFamily="2" charset="0"/>
              </a:rPr>
              <a:t>Detection of non-linear relationships.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1600" dirty="0">
                <a:latin typeface="Helvetica" pitchFamily="2" charset="0"/>
              </a:rPr>
              <a:t>Visualization and interpretation in decision trees</a:t>
            </a:r>
            <a:r>
              <a:rPr lang="en-CA" sz="1600" dirty="0"/>
              <a:t>.</a:t>
            </a:r>
          </a:p>
          <a:p>
            <a:pPr>
              <a:lnSpc>
                <a:spcPct val="170000"/>
              </a:lnSpc>
            </a:pPr>
            <a:endParaRPr lang="en-US" sz="2000" dirty="0">
              <a:latin typeface="Helvetica" pitchFamily="2" charset="0"/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FE7DDD-269B-034D-959E-E1B8F42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844534E-C4B2-154D-991E-F30284AAA1D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Decision Trees (DTs)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Split based on answer = threshold </a:t>
            </a:r>
          </a:p>
          <a:p>
            <a:r>
              <a:rPr lang="en-US" sz="2400" dirty="0">
                <a:latin typeface="Helvetica" pitchFamily="2" charset="0"/>
              </a:rPr>
              <a:t>E.g., classify animals</a:t>
            </a:r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865758" y="2996952"/>
            <a:ext cx="5026722" cy="2448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4BC9C2-8C45-7647-92D5-43BC913A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41480E0-AA21-454F-9A39-6D4D944676F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motivation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B4716A-CBD0-1040-B4C8-BB3BF7CC439B}"/>
              </a:ext>
            </a:extLst>
          </p:cNvPr>
          <p:cNvSpPr/>
          <p:nvPr/>
        </p:nvSpPr>
        <p:spPr>
          <a:xfrm>
            <a:off x="3685738" y="3480826"/>
            <a:ext cx="5386762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Split based on answer = threshold </a:t>
            </a:r>
          </a:p>
          <a:p>
            <a:r>
              <a:rPr lang="en-US" sz="2400" dirty="0">
                <a:latin typeface="Helvetica" pitchFamily="2" charset="0"/>
              </a:rPr>
              <a:t>E.g., classify animals</a:t>
            </a:r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865758" y="2996952"/>
            <a:ext cx="5026722" cy="2448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4BC9C2-8C45-7647-92D5-43BC913A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41480E0-AA21-454F-9A39-6D4D944676F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motivation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B4716A-CBD0-1040-B4C8-BB3BF7CC439B}"/>
              </a:ext>
            </a:extLst>
          </p:cNvPr>
          <p:cNvSpPr/>
          <p:nvPr/>
        </p:nvSpPr>
        <p:spPr>
          <a:xfrm>
            <a:off x="3765233" y="3743436"/>
            <a:ext cx="5386762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7721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Split based on answer = threshold </a:t>
            </a:r>
          </a:p>
          <a:p>
            <a:r>
              <a:rPr lang="en-US" sz="2400" dirty="0">
                <a:latin typeface="Helvetica" pitchFamily="2" charset="0"/>
              </a:rPr>
              <a:t>E.g., classify animals</a:t>
            </a:r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865758" y="2996952"/>
            <a:ext cx="5026722" cy="2448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4BC9C2-8C45-7647-92D5-43BC913A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41480E0-AA21-454F-9A39-6D4D944676F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motivation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B4716A-CBD0-1040-B4C8-BB3BF7CC439B}"/>
              </a:ext>
            </a:extLst>
          </p:cNvPr>
          <p:cNvSpPr/>
          <p:nvPr/>
        </p:nvSpPr>
        <p:spPr>
          <a:xfrm>
            <a:off x="6231632" y="3717032"/>
            <a:ext cx="2844316" cy="27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842E5-01E0-3744-8DAC-FFDACA223937}"/>
              </a:ext>
            </a:extLst>
          </p:cNvPr>
          <p:cNvSpPr/>
          <p:nvPr/>
        </p:nvSpPr>
        <p:spPr>
          <a:xfrm>
            <a:off x="3682290" y="4221088"/>
            <a:ext cx="4198630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007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Split based on answer = threshold </a:t>
            </a:r>
          </a:p>
          <a:p>
            <a:r>
              <a:rPr lang="en-US" sz="2400" dirty="0">
                <a:latin typeface="Helvetica" pitchFamily="2" charset="0"/>
              </a:rPr>
              <a:t>E.g., classify animals</a:t>
            </a:r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865758" y="2996952"/>
            <a:ext cx="5026722" cy="2448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4BC9C2-8C45-7647-92D5-43BC913A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41480E0-AA21-454F-9A39-6D4D944676F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motivation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B4716A-CBD0-1040-B4C8-BB3BF7CC439B}"/>
              </a:ext>
            </a:extLst>
          </p:cNvPr>
          <p:cNvSpPr/>
          <p:nvPr/>
        </p:nvSpPr>
        <p:spPr>
          <a:xfrm>
            <a:off x="6231632" y="3717032"/>
            <a:ext cx="2844316" cy="27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842E5-01E0-3744-8DAC-FFDACA223937}"/>
              </a:ext>
            </a:extLst>
          </p:cNvPr>
          <p:cNvSpPr/>
          <p:nvPr/>
        </p:nvSpPr>
        <p:spPr>
          <a:xfrm>
            <a:off x="5148064" y="4221088"/>
            <a:ext cx="2732856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8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Split based on answer = threshold </a:t>
            </a:r>
          </a:p>
          <a:p>
            <a:r>
              <a:rPr lang="en-US" sz="2400" dirty="0">
                <a:latin typeface="Helvetica" pitchFamily="2" charset="0"/>
              </a:rPr>
              <a:t>E.g., classify animals</a:t>
            </a:r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865758" y="2996952"/>
            <a:ext cx="5026722" cy="2448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4BC9C2-8C45-7647-92D5-43BC913A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41480E0-AA21-454F-9A39-6D4D944676F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motivation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B4716A-CBD0-1040-B4C8-BB3BF7CC439B}"/>
              </a:ext>
            </a:extLst>
          </p:cNvPr>
          <p:cNvSpPr/>
          <p:nvPr/>
        </p:nvSpPr>
        <p:spPr>
          <a:xfrm>
            <a:off x="6231632" y="3717032"/>
            <a:ext cx="2844316" cy="27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842E5-01E0-3744-8DAC-FFDACA223937}"/>
              </a:ext>
            </a:extLst>
          </p:cNvPr>
          <p:cNvSpPr/>
          <p:nvPr/>
        </p:nvSpPr>
        <p:spPr>
          <a:xfrm>
            <a:off x="5148064" y="5013176"/>
            <a:ext cx="2732856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8521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Split based on answer = threshold </a:t>
            </a:r>
          </a:p>
          <a:p>
            <a:r>
              <a:rPr lang="en-US" sz="2400" dirty="0">
                <a:latin typeface="Helvetica" pitchFamily="2" charset="0"/>
              </a:rPr>
              <a:t>E.g., classify animals</a:t>
            </a:r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865758" y="2996952"/>
            <a:ext cx="5026722" cy="2448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4BC9C2-8C45-7647-92D5-43BC913A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41480E0-AA21-454F-9A39-6D4D944676F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motivation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842E5-01E0-3744-8DAC-FFDACA223937}"/>
              </a:ext>
            </a:extLst>
          </p:cNvPr>
          <p:cNvSpPr/>
          <p:nvPr/>
        </p:nvSpPr>
        <p:spPr>
          <a:xfrm>
            <a:off x="5148064" y="5013176"/>
            <a:ext cx="2732856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62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134FD59-6FE5-0C4A-BC40-B11C9D4D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DE0C489-9B9B-C84F-AC5B-2084B7E626CB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75EA2828-F4C3-5A43-97FE-4ADFCAE7D4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334" y="1916832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400" dirty="0"/>
                  <a:t>Classify four types of data points</a:t>
                </a:r>
              </a:p>
              <a:p>
                <a:r>
                  <a:rPr lang="en-CA" sz="2400" i="1" dirty="0"/>
                  <a:t>4 Labels</a:t>
                </a:r>
              </a:p>
              <a:p>
                <a:pPr lvl="1"/>
                <a:r>
                  <a:rPr lang="en-CA" sz="2000" i="1" dirty="0"/>
                  <a:t>Y</a:t>
                </a:r>
                <a:r>
                  <a:rPr lang="en-CA" sz="2000" dirty="0"/>
                  <a:t> = {yellow, green, blue, purple}</a:t>
                </a:r>
              </a:p>
              <a:p>
                <a:r>
                  <a:rPr lang="en-CA" sz="2400" dirty="0"/>
                  <a:t>2 Features</a:t>
                </a:r>
              </a:p>
              <a:p>
                <a:pPr lvl="1"/>
                <a:r>
                  <a:rPr lang="en-CA" sz="2000" dirty="0"/>
                  <a:t>X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A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CA" sz="2400" dirty="0"/>
              </a:p>
            </p:txBody>
          </p:sp>
        </mc:Choice>
        <mc:Fallback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75EA2828-F4C3-5A43-97FE-4ADFCAE7D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4" y="1916832"/>
                <a:ext cx="7886700" cy="4351338"/>
              </a:xfrm>
              <a:prstGeom prst="rect">
                <a:avLst/>
              </a:prstGeom>
              <a:blipFill>
                <a:blip r:embed="rId5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82507" y="330444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507" y="330444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134FD59-6FE5-0C4A-BC40-B11C9D4D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DE0C489-9B9B-C84F-AC5B-2084B7E626CB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399059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23477" y="3336137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477" y="3336137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45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4537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9699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9699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B094C5-095C-4F4A-B06D-863394E4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731269F-33FB-434E-9F85-E78571852AC8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45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453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4600" y="3314371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0" y="3314371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9699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9699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94C701-0A14-E948-B0A5-642AFFBE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F152A598-E036-BE4D-88B5-DE7A90710D7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45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453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2242" y="329036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242" y="3290360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969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9699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96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964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96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964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A81AD7-B482-E044-A970-73EA428A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BB02F60D-F689-B649-B677-1A675CF7922E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9911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9699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9699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45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4537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6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66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66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96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964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964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964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46076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E4BC-7B21-9E4B-90BF-EF0F16F6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C17E3DDF-06CE-1E45-B4E2-2EF979C9D8DC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3C0EE40-5C5D-E743-9D93-8B572D82EEA2}"/>
                  </a:ext>
                </a:extLst>
              </p:cNvPr>
              <p:cNvSpPr/>
              <p:nvPr/>
            </p:nvSpPr>
            <p:spPr>
              <a:xfrm>
                <a:off x="4444600" y="327841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3C0EE40-5C5D-E743-9D93-8B572D82E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0" y="3278413"/>
                <a:ext cx="4612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276872"/>
            <a:ext cx="4536504" cy="302433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66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45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4537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66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46076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50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507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50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507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The process is iterative..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When to stop?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DAC7B6-BA87-F744-9AE5-3EE97A5C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CFDDA69-A088-4745-AA5E-B1F025C820E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A9D2-1800-6947-A095-8B425A83E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975798" cy="4351338"/>
          </a:xfrm>
        </p:spPr>
        <p:txBody>
          <a:bodyPr/>
          <a:lstStyle/>
          <a:p>
            <a:r>
              <a:rPr lang="en-CA" dirty="0">
                <a:hlinkClick r:id="rId2"/>
              </a:rPr>
              <a:t>Homes in San Francisco vs New York</a:t>
            </a:r>
            <a:endParaRPr lang="en-CA" dirty="0"/>
          </a:p>
          <a:p>
            <a:r>
              <a:rPr lang="en-CA" dirty="0"/>
              <a:t>Guess (classify) the location based on homes features</a:t>
            </a:r>
          </a:p>
          <a:p>
            <a:pPr lvl="1"/>
            <a:r>
              <a:rPr lang="en-CA" dirty="0"/>
              <a:t>Elevation</a:t>
            </a:r>
          </a:p>
          <a:p>
            <a:pPr lvl="1"/>
            <a:r>
              <a:rPr lang="en-CA" dirty="0"/>
              <a:t>Year built</a:t>
            </a:r>
          </a:p>
          <a:p>
            <a:pPr lvl="1"/>
            <a:r>
              <a:rPr lang="en-CA" dirty="0"/>
              <a:t>Bathrooms</a:t>
            </a:r>
          </a:p>
          <a:p>
            <a:pPr lvl="1"/>
            <a:r>
              <a:rPr lang="en-CA" dirty="0"/>
              <a:t>Bedrooms</a:t>
            </a:r>
          </a:p>
          <a:p>
            <a:pPr lvl="1"/>
            <a:r>
              <a:rPr lang="en-CA" dirty="0"/>
              <a:t>Price</a:t>
            </a:r>
          </a:p>
          <a:p>
            <a:r>
              <a:rPr lang="en-CA" dirty="0"/>
              <a:t>Prediction: </a:t>
            </a:r>
            <a:r>
              <a:rPr lang="en-CA" b="1" dirty="0">
                <a:solidFill>
                  <a:srgbClr val="00B050"/>
                </a:solidFill>
              </a:rPr>
              <a:t>San Francisco </a:t>
            </a:r>
            <a:r>
              <a:rPr lang="en-CA" dirty="0"/>
              <a:t>or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New York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148AC3-5E9E-554C-84C7-8CFEAB5F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91A05CF-372E-7540-8626-944A8FDBE1B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demo</a:t>
            </a:r>
          </a:p>
        </p:txBody>
      </p:sp>
    </p:spTree>
    <p:extLst>
      <p:ext uri="{BB962C8B-B14F-4D97-AF65-F5344CB8AC3E}">
        <p14:creationId xmlns:p14="http://schemas.microsoft.com/office/powerpoint/2010/main" val="3342544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What is a good DT?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define the error?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split?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When to stop?</a:t>
            </a:r>
          </a:p>
          <a:p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0366D-5FE9-354B-9966-24573219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352C2C4-7A87-324B-939A-E6DE87E6CA32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2682580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What is a good DT?</a:t>
            </a:r>
          </a:p>
          <a:p>
            <a:pPr lvl="1"/>
            <a:r>
              <a:rPr lang="en-CA" dirty="0">
                <a:latin typeface="Helvetica" pitchFamily="2" charset="0"/>
              </a:rPr>
              <a:t>Homogenous space</a:t>
            </a:r>
          </a:p>
          <a:p>
            <a:pPr lvl="1"/>
            <a:r>
              <a:rPr lang="en-CA" dirty="0">
                <a:latin typeface="Helvetica" pitchFamily="2" charset="0"/>
              </a:rPr>
              <a:t>Same elements in same region: low error</a:t>
            </a:r>
          </a:p>
          <a:p>
            <a:pPr marL="457200" lvl="1" indent="0">
              <a:buNone/>
            </a:pPr>
            <a:endParaRPr lang="en-CA" dirty="0">
              <a:solidFill>
                <a:srgbClr val="C00000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2C98F-F6E1-F041-A5F0-AC048CF4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459832"/>
            <a:ext cx="3671327" cy="242289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319724E-EE7F-A643-A949-98EC5322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F650ED7-23BF-F743-8469-16910E5FBBEB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35001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CA" sz="2400" dirty="0">
                <a:solidFill>
                  <a:srgbClr val="C00000"/>
                </a:solidFill>
                <a:latin typeface="Helvetica" pitchFamily="2" charset="0"/>
              </a:rPr>
              <a:t>How to define the error?</a:t>
            </a:r>
          </a:p>
          <a:p>
            <a:pPr>
              <a:buFontTx/>
              <a:buChar char="-"/>
            </a:pPr>
            <a:r>
              <a:rPr lang="en-CA" sz="2400" dirty="0">
                <a:latin typeface="Helvetica" pitchFamily="2" charset="0"/>
              </a:rPr>
              <a:t>Count misclassification</a:t>
            </a:r>
          </a:p>
          <a:p>
            <a:pPr>
              <a:buFontTx/>
              <a:buChar char="-"/>
            </a:pPr>
            <a:r>
              <a:rPr lang="en-CA" sz="2400" dirty="0">
                <a:latin typeface="Helvetica" pitchFamily="2" charset="0"/>
              </a:rPr>
              <a:t>Measure of homogenous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BC3C78-BD20-1A40-8909-08E1B703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A00EE561-7F59-2D43-AC68-19C16CF2CB41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1713230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400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7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700" dirty="0">
                  <a:latin typeface="Helvetica" pitchFamily="2" charset="0"/>
                </a:endParaRPr>
              </a:p>
              <a:p>
                <a:pPr lvl="1"/>
                <a:endParaRPr lang="en-CA" sz="20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  <a:blipFill>
                <a:blip r:embed="rId2"/>
                <a:stretch>
                  <a:fillRect l="-1125" t="-1508" b="-10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E3A7886D-B26A-5248-880D-5F586273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16C4A6F-3BCA-0E48-B72A-368038BDBC2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3434137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A" sz="2400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7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7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7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Problem: </a:t>
                </a:r>
                <a:r>
                  <a:rPr lang="en-CA" sz="2000" dirty="0">
                    <a:latin typeface="Helvetica" pitchFamily="2" charset="0"/>
                  </a:rPr>
                  <a:t>2 possible splits with same misclassification rate (2/8)</a:t>
                </a: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Split on the left is better because one region does not require further splitting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  <a:blipFill>
                <a:blip r:embed="rId2"/>
                <a:stretch>
                  <a:fillRect l="-1125" t="-2010" b="-17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A7886D-B26A-5248-880D-5F586273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16C4A6F-3BCA-0E48-B72A-368038BDBC2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25120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29" y="2204864"/>
            <a:ext cx="8658742" cy="4464496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Abdelrahman Ayad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PhD student – ECE department McGill University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Research area: modern power systems and energy systems modeling 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Triathlon, skydiving, and reading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512" y="1124744"/>
            <a:ext cx="7886700" cy="1325563"/>
          </a:xfrm>
        </p:spPr>
        <p:txBody>
          <a:bodyPr>
            <a:normAutofit/>
          </a:bodyPr>
          <a:lstStyle/>
          <a:p>
            <a:r>
              <a:rPr lang="en-CA" sz="4000" b="1" dirty="0">
                <a:latin typeface="Helvetica" pitchFamily="2" charset="0"/>
              </a:rPr>
              <a:t>Personal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512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400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2: Information gain and homogeneity measure</a:t>
                </a:r>
              </a:p>
              <a:p>
                <a:pPr lvl="1"/>
                <a:endParaRPr lang="en-CA" sz="2000" i="1" u="sng" dirty="0">
                  <a:latin typeface="Helvetica" pitchFamily="2" charset="0"/>
                </a:endParaRPr>
              </a:p>
              <a:p>
                <a:pPr lvl="1"/>
                <a:r>
                  <a:rPr lang="en-CA" sz="2000" i="1" u="sng" dirty="0">
                    <a:latin typeface="Helvetica" pitchFamily="2" charset="0"/>
                  </a:rPr>
                  <a:t>Entropy: </a:t>
                </a:r>
                <a:r>
                  <a:rPr lang="en-CA" sz="2000" dirty="0">
                    <a:latin typeface="Helvetica" pitchFamily="2" charset="0"/>
                  </a:rPr>
                  <a:t>expected amount of information in observing a random variable (</a:t>
                </a:r>
                <a:r>
                  <a:rPr lang="en-CA" sz="2000" i="1" dirty="0">
                    <a:latin typeface="Helvetica" pitchFamily="2" charset="0"/>
                  </a:rPr>
                  <a:t>y)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A" sz="2000" i="1" dirty="0">
                  <a:latin typeface="Helvetica" pitchFamily="2" charset="0"/>
                </a:endParaRPr>
              </a:p>
              <a:p>
                <a:pPr lvl="8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400" i="1" dirty="0">
                    <a:latin typeface="Helvetica" pitchFamily="2" charset="0"/>
                  </a:rPr>
                  <a:t> amount of information in observing c</a:t>
                </a:r>
              </a:p>
              <a:p>
                <a:pPr lvl="1"/>
                <a:r>
                  <a:rPr lang="en-CA" sz="2000" i="1" u="sng" dirty="0">
                    <a:latin typeface="Helvetica" pitchFamily="2" charset="0"/>
                  </a:rPr>
                  <a:t>Mutual information:</a:t>
                </a:r>
                <a:r>
                  <a:rPr lang="en-CA" sz="2000" i="1" dirty="0">
                    <a:latin typeface="Helvetica" pitchFamily="2" charset="0"/>
                  </a:rPr>
                  <a:t> </a:t>
                </a:r>
                <a:r>
                  <a:rPr lang="en-CA" sz="2000" dirty="0">
                    <a:latin typeface="Helvetica" pitchFamily="2" charset="0"/>
                  </a:rPr>
                  <a:t>amount of information </a:t>
                </a:r>
                <a:r>
                  <a:rPr lang="en-CA" sz="2000" b="1" i="1" dirty="0">
                    <a:latin typeface="Helvetica" pitchFamily="2" charset="0"/>
                  </a:rPr>
                  <a:t>t</a:t>
                </a:r>
                <a:r>
                  <a:rPr lang="en-CA" sz="2000" dirty="0">
                    <a:latin typeface="Helvetica" pitchFamily="2" charset="0"/>
                  </a:rPr>
                  <a:t> conveys about </a:t>
                </a:r>
                <a:r>
                  <a:rPr lang="en-CA" sz="2000" b="1" i="1" dirty="0">
                    <a:latin typeface="Helvetica" pitchFamily="2" charset="0"/>
                  </a:rPr>
                  <a:t>y</a:t>
                </a:r>
              </a:p>
              <a:p>
                <a:pPr lvl="1"/>
                <a:endParaRPr lang="en-CA" sz="2000" b="1" i="1" u="sng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i="1" u="sng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1600" dirty="0">
                    <a:latin typeface="Helvetica" pitchFamily="2" charset="0"/>
                  </a:rPr>
                  <a:t> choose the split with the lowest entropy</a:t>
                </a:r>
              </a:p>
              <a:p>
                <a:pPr lvl="2"/>
                <a:r>
                  <a:rPr lang="en-CA" sz="1600" dirty="0">
                    <a:latin typeface="Helvetica" pitchFamily="2" charset="0"/>
                  </a:rPr>
                  <a:t>Choose the test which is maximally informative about labels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  <a:blipFill>
                <a:blip r:embed="rId2"/>
                <a:stretch>
                  <a:fillRect l="-1125" t="-15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E3A7886D-B26A-5248-880D-5F586273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16C4A6F-3BCA-0E48-B72A-368038BDBC2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1161343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400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2: Information gain and homogeneity measure</a:t>
                </a:r>
              </a:p>
              <a:p>
                <a:pPr lvl="1"/>
                <a:endParaRPr lang="en-CA" sz="2000" i="1" u="sng" dirty="0">
                  <a:latin typeface="Helvetica" pitchFamily="2" charset="0"/>
                </a:endParaRPr>
              </a:p>
              <a:p>
                <a:pPr lvl="1"/>
                <a:r>
                  <a:rPr lang="en-CA" sz="2000" i="1" u="sng" dirty="0">
                    <a:latin typeface="Helvetica" pitchFamily="2" charset="0"/>
                  </a:rPr>
                  <a:t>Entropy: </a:t>
                </a:r>
                <a:r>
                  <a:rPr lang="en-CA" sz="2000" dirty="0">
                    <a:latin typeface="Helvetica" pitchFamily="2" charset="0"/>
                  </a:rPr>
                  <a:t>expected amount of information in observing a random variable (</a:t>
                </a:r>
                <a:r>
                  <a:rPr lang="en-CA" sz="2000" i="1" dirty="0">
                    <a:latin typeface="Helvetica" pitchFamily="2" charset="0"/>
                  </a:rPr>
                  <a:t>y)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690689"/>
                <a:ext cx="7886700" cy="5040559"/>
              </a:xfrm>
              <a:blipFill>
                <a:blip r:embed="rId2"/>
                <a:stretch>
                  <a:fillRect l="-1125" t="-15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E3A7886D-B26A-5248-880D-5F586273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16C4A6F-3BCA-0E48-B72A-368038BDBC2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7BD76-24EA-DC40-A1C1-D7AB1DB3AC05}"/>
              </a:ext>
            </a:extLst>
          </p:cNvPr>
          <p:cNvGrpSpPr/>
          <p:nvPr/>
        </p:nvGrpSpPr>
        <p:grpSpPr>
          <a:xfrm>
            <a:off x="2013197" y="5250453"/>
            <a:ext cx="791192" cy="551322"/>
            <a:chOff x="2484664" y="4869160"/>
            <a:chExt cx="791192" cy="5513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E1F39E-B5D6-DC4A-B070-C3CE5366201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B0515F-C581-634B-9AE8-F6AD4671C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D25104-C596-B84F-B9EB-4D8785C332D7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2526C-22AB-BC41-9D3F-86E122AB48F0}"/>
              </a:ext>
            </a:extLst>
          </p:cNvPr>
          <p:cNvSpPr/>
          <p:nvPr/>
        </p:nvSpPr>
        <p:spPr>
          <a:xfrm>
            <a:off x="2087867" y="4821141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0B06E4-DD04-1E47-B215-BF7CB81C216F}"/>
              </a:ext>
            </a:extLst>
          </p:cNvPr>
          <p:cNvSpPr/>
          <p:nvPr/>
        </p:nvSpPr>
        <p:spPr>
          <a:xfrm>
            <a:off x="1220255" y="5560292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FB104-0D1D-E645-A946-CACB41FF2A9B}"/>
              </a:ext>
            </a:extLst>
          </p:cNvPr>
          <p:cNvSpPr/>
          <p:nvPr/>
        </p:nvSpPr>
        <p:spPr>
          <a:xfrm>
            <a:off x="3002838" y="5560291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8C356D-0E15-CF40-A727-5EFD258C6D72}"/>
              </a:ext>
            </a:extLst>
          </p:cNvPr>
          <p:cNvGrpSpPr/>
          <p:nvPr/>
        </p:nvGrpSpPr>
        <p:grpSpPr>
          <a:xfrm>
            <a:off x="5811893" y="5250453"/>
            <a:ext cx="791192" cy="551322"/>
            <a:chOff x="2484664" y="4869160"/>
            <a:chExt cx="791192" cy="55132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CC3453-50A4-9F43-B883-FD3F49AA1F7B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9F061E-FA7F-D541-9E45-6649243A6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CA4002-1A92-4848-B57B-D3B4692EC555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229161B-CF14-FB4B-A409-39F728600C16}"/>
              </a:ext>
            </a:extLst>
          </p:cNvPr>
          <p:cNvSpPr/>
          <p:nvPr/>
        </p:nvSpPr>
        <p:spPr>
          <a:xfrm>
            <a:off x="5886563" y="4821141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2762A0-E92C-DB4A-8C4F-05D397A54BA9}"/>
              </a:ext>
            </a:extLst>
          </p:cNvPr>
          <p:cNvSpPr/>
          <p:nvPr/>
        </p:nvSpPr>
        <p:spPr>
          <a:xfrm>
            <a:off x="5018951" y="5560292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D4781B-F1D0-CB4F-970A-6EA7E86B29AF}"/>
              </a:ext>
            </a:extLst>
          </p:cNvPr>
          <p:cNvSpPr/>
          <p:nvPr/>
        </p:nvSpPr>
        <p:spPr>
          <a:xfrm>
            <a:off x="6801534" y="5560291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8C8713-EFED-6C4C-A7F3-4F3AC0833F7E}"/>
                  </a:ext>
                </a:extLst>
              </p:cNvPr>
              <p:cNvSpPr/>
              <p:nvPr/>
            </p:nvSpPr>
            <p:spPr>
              <a:xfrm>
                <a:off x="896779" y="6165316"/>
                <a:ext cx="3239156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9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9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9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9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)=0.81</m:t>
                          </m:r>
                        </m:e>
                      </m:func>
                    </m:oMath>
                  </m:oMathPara>
                </a14:m>
                <a:endParaRPr lang="en-CA" sz="9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8C8713-EFED-6C4C-A7F3-4F3AC0833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79" y="6165316"/>
                <a:ext cx="3239156" cy="3554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C338F04-074D-9F4C-8438-4D0F5A83C616}"/>
                  </a:ext>
                </a:extLst>
              </p:cNvPr>
              <p:cNvSpPr/>
              <p:nvPr/>
            </p:nvSpPr>
            <p:spPr>
              <a:xfrm>
                <a:off x="5292080" y="6193240"/>
                <a:ext cx="2045945" cy="299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9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9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CA" sz="900" dirty="0"/>
                  <a:t>0) = 0.68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C338F04-074D-9F4C-8438-4D0F5A83C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6193240"/>
                <a:ext cx="2045945" cy="299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4"/>
            </a:pPr>
            <a:r>
              <a:rPr lang="en-CA" dirty="0">
                <a:solidFill>
                  <a:srgbClr val="C00000"/>
                </a:solidFill>
              </a:rPr>
              <a:t>When to stop?</a:t>
            </a:r>
          </a:p>
          <a:p>
            <a:r>
              <a:rPr lang="en-CA" dirty="0"/>
              <a:t>DTs are prone to overfitting</a:t>
            </a:r>
          </a:p>
          <a:p>
            <a:r>
              <a:rPr lang="en-CA" dirty="0"/>
              <a:t>Trial and error</a:t>
            </a:r>
          </a:p>
          <a:p>
            <a:r>
              <a:rPr lang="en-CA" dirty="0"/>
              <a:t>Hyper-parameters tuning</a:t>
            </a:r>
          </a:p>
          <a:p>
            <a:r>
              <a:rPr lang="en-CA" dirty="0"/>
              <a:t>Validation sets</a:t>
            </a:r>
          </a:p>
          <a:p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109FA9-EE02-C14A-A03C-5073AAB1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6A12C41-5495-804E-9145-6863AF12498D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 DT</a:t>
            </a:r>
          </a:p>
        </p:txBody>
      </p:sp>
    </p:spTree>
    <p:extLst>
      <p:ext uri="{BB962C8B-B14F-4D97-AF65-F5344CB8AC3E}">
        <p14:creationId xmlns:p14="http://schemas.microsoft.com/office/powerpoint/2010/main" val="695848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20888"/>
            <a:ext cx="5221855" cy="41764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3A0421A-068A-BC41-8E63-0BEC8C626DD7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66070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3AA1A6-CD34-5E4C-9F7F-7015DC79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C79750D-DD3F-0C46-B17B-BB28A6482A5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DTs coding session</a:t>
            </a:r>
          </a:p>
        </p:txBody>
      </p:sp>
    </p:spTree>
    <p:extLst>
      <p:ext uri="{BB962C8B-B14F-4D97-AF65-F5344CB8AC3E}">
        <p14:creationId xmlns:p14="http://schemas.microsoft.com/office/powerpoint/2010/main" val="975872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35203-D697-4E4F-91DC-42F01B86C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552" y="2564904"/>
            <a:ext cx="3886200" cy="237222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7AF826-C407-8C4C-872C-79B2E0A486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8250" y="2852936"/>
            <a:ext cx="3886200" cy="2161106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AD11459-CC36-1440-A8C4-22E58582EA09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It begins with a neuron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D417D-3D41-6148-9102-C1DBFE71615A}"/>
              </a:ext>
            </a:extLst>
          </p:cNvPr>
          <p:cNvSpPr/>
          <p:nvPr/>
        </p:nvSpPr>
        <p:spPr>
          <a:xfrm>
            <a:off x="3235023" y="5116822"/>
            <a:ext cx="2966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/>
              <a:t>https://cs231n.github.io/neural-networks-1/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B75433-089F-8B40-9B98-650ACE91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8F639EC-4FB4-644B-81D9-8CD1D7457484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Artificial Neural Networks (ANNs)</a:t>
            </a:r>
          </a:p>
        </p:txBody>
      </p:sp>
    </p:spTree>
    <p:extLst>
      <p:ext uri="{BB962C8B-B14F-4D97-AF65-F5344CB8AC3E}">
        <p14:creationId xmlns:p14="http://schemas.microsoft.com/office/powerpoint/2010/main" val="15159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B44A-3B08-2D47-BD05-7E702FECD7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759774" cy="4351338"/>
              </a:xfrm>
            </p:spPr>
            <p:txBody>
              <a:bodyPr/>
              <a:lstStyle/>
              <a:p>
                <a:r>
                  <a:rPr lang="en-CA" dirty="0"/>
                  <a:t>Activation function</a:t>
                </a:r>
              </a:p>
              <a:p>
                <a:r>
                  <a:rPr lang="en-CA" dirty="0"/>
                  <a:t>Based on the input signal, fire the neuron or not </a:t>
                </a:r>
              </a:p>
              <a:p>
                <a:pPr lvl="1"/>
                <a:r>
                  <a:rPr lang="en-CA" dirty="0"/>
                  <a:t>Make a decision: 0 / 1</a:t>
                </a:r>
              </a:p>
              <a:p>
                <a:pPr lvl="1"/>
                <a:r>
                  <a:rPr lang="en-CA" dirty="0"/>
                  <a:t>Squash the input into a value between 0 and 1</a:t>
                </a:r>
              </a:p>
              <a:p>
                <a:r>
                  <a:rPr lang="en-CA" dirty="0"/>
                  <a:t>Sigmoid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B44A-3B08-2D47-BD05-7E702FECD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759774" cy="4351338"/>
              </a:xfrm>
              <a:blipFill>
                <a:blip r:embed="rId2"/>
                <a:stretch>
                  <a:fillRect l="-1471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8B3E7FB-A0CB-3740-802E-590450E444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34837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539795-53D5-5445-86F2-536752D6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1A20C92-7AD8-5E41-9AE9-B5565A4C455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310756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2FB0838-7EE0-8A4A-89B5-56E453F6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031967A5-0F79-9344-B4B0-A161A569650D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267666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/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=2.6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  <a:blipFill>
                <a:blip r:embed="rId10"/>
                <a:stretch>
                  <a:fillRect l="-45736" t="-122951" b="-168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/>
              <p:nvPr/>
            </p:nvSpPr>
            <p:spPr>
              <a:xfrm>
                <a:off x="5262703" y="4597869"/>
                <a:ext cx="1303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3" y="4597869"/>
                <a:ext cx="13036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/>
              <p:nvPr/>
            </p:nvSpPr>
            <p:spPr>
              <a:xfrm>
                <a:off x="4467745" y="1522192"/>
                <a:ext cx="208634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=[0.4, 0.1, 0.3]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45" y="1522192"/>
                <a:ext cx="2086340" cy="923330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/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94BDAA8C-4688-5D46-BDDA-7CA5470B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F8845CC8-32C9-8446-873F-B52BCCA1CE0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1807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/>
              <p:nvPr/>
            </p:nvSpPr>
            <p:spPr>
              <a:xfrm>
                <a:off x="4309240" y="3922937"/>
                <a:ext cx="1617430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=−2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0" y="3922937"/>
                <a:ext cx="1617430" cy="763029"/>
              </a:xfrm>
              <a:prstGeom prst="rect">
                <a:avLst/>
              </a:prstGeom>
              <a:blipFill>
                <a:blip r:embed="rId10"/>
                <a:stretch>
                  <a:fillRect l="-46094" t="-122951" b="-168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/>
              <p:nvPr/>
            </p:nvSpPr>
            <p:spPr>
              <a:xfrm>
                <a:off x="5262703" y="4597869"/>
                <a:ext cx="13004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211546-1C9F-4549-B878-38E9AC2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3" y="4597869"/>
                <a:ext cx="13004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/>
              <p:nvPr/>
            </p:nvSpPr>
            <p:spPr>
              <a:xfrm>
                <a:off x="4467745" y="1522192"/>
                <a:ext cx="24272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=[−0.4, 0.1, −0.3]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49C9D5-D4C8-BA40-92E4-621D010EC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45" y="1522192"/>
                <a:ext cx="2427267" cy="923330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/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3422A5-E572-FA40-BB9C-BB2EA94F6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13" y="4586200"/>
                <a:ext cx="119923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CB77E14D-ED08-C547-83A1-0212EE54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D3E7623B-2C6D-774D-A83F-A0F13E63358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9379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29" y="2204864"/>
            <a:ext cx="8658742" cy="4464496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Audrey Baguette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PhD student - Quantitative Life Sciences 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3D conformation of chromatin and its relation to gene expression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512" y="1124744"/>
            <a:ext cx="7886700" cy="1325563"/>
          </a:xfrm>
        </p:spPr>
        <p:txBody>
          <a:bodyPr>
            <a:normAutofit/>
          </a:bodyPr>
          <a:lstStyle/>
          <a:p>
            <a:r>
              <a:rPr lang="en-CA" sz="4000" b="1" dirty="0">
                <a:latin typeface="Helvetica" pitchFamily="2" charset="0"/>
              </a:rPr>
              <a:t>Personal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5693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>
                    <a:latin typeface="Helvetica" pitchFamily="2" charset="0"/>
                  </a:rPr>
                  <a:t>How did we change the weights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A" dirty="0">
                  <a:latin typeface="Helvetica" pitchFamily="2" charset="0"/>
                </a:endParaRPr>
              </a:p>
              <a:p>
                <a:r>
                  <a:rPr lang="en-CA" dirty="0">
                    <a:latin typeface="Helvetica" pitchFamily="2" charset="0"/>
                  </a:rPr>
                  <a:t>This is the core of ANNs!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Iterative modification of the weights</a:t>
                </a:r>
              </a:p>
              <a:p>
                <a:r>
                  <a:rPr lang="en-CA" dirty="0">
                    <a:latin typeface="Helvetica" pitchFamily="2" charset="0"/>
                  </a:rPr>
                  <a:t>Learning algorithms: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Gradient descent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Stochastic gradient descent</a:t>
                </a:r>
              </a:p>
              <a:p>
                <a:pPr lvl="1"/>
                <a:r>
                  <a:rPr lang="en-CA" dirty="0">
                    <a:latin typeface="Helvetica" pitchFamily="2" charset="0"/>
                  </a:rPr>
                  <a:t>Adam</a:t>
                </a:r>
              </a:p>
              <a:p>
                <a:r>
                  <a:rPr lang="en-CA" dirty="0">
                    <a:latin typeface="Helvetica" pitchFamily="2" charset="0"/>
                  </a:rPr>
                  <a:t>Feedforward and backward loops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A72CFCFF-3C09-0147-9D75-376662C0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62CD193-481B-D64A-81D8-C6FE99F5A5F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Building ANNs</a:t>
            </a:r>
          </a:p>
        </p:txBody>
      </p:sp>
    </p:spTree>
    <p:extLst>
      <p:ext uri="{BB962C8B-B14F-4D97-AF65-F5344CB8AC3E}">
        <p14:creationId xmlns:p14="http://schemas.microsoft.com/office/powerpoint/2010/main" val="2637535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56CA0-722F-254A-9232-0DC2F338A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2165138"/>
            <a:ext cx="7391005" cy="252772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DFCD9E-6D00-104C-A999-4087B25DF40C}"/>
              </a:ext>
            </a:extLst>
          </p:cNvPr>
          <p:cNvSpPr/>
          <p:nvPr/>
        </p:nvSpPr>
        <p:spPr>
          <a:xfrm>
            <a:off x="1259632" y="2564904"/>
            <a:ext cx="576064" cy="223224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CB261C-3E42-A640-ADD4-F93A017CC94A}"/>
              </a:ext>
            </a:extLst>
          </p:cNvPr>
          <p:cNvSpPr/>
          <p:nvPr/>
        </p:nvSpPr>
        <p:spPr>
          <a:xfrm>
            <a:off x="2195736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D5AE9-CC8E-6D4C-A488-1C4F99E615E6}"/>
              </a:ext>
            </a:extLst>
          </p:cNvPr>
          <p:cNvSpPr/>
          <p:nvPr/>
        </p:nvSpPr>
        <p:spPr>
          <a:xfrm>
            <a:off x="6732240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755283-2819-484C-9B86-8C33982C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A5BC6F6-296C-7740-A651-0FB553E665F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ANNs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94191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hlinkClick r:id="rId2"/>
              </a:rPr>
              <a:t>ANNs in action</a:t>
            </a:r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6FFEBD-1AFD-D142-829D-9A083B1D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2A6959F-E8AA-FD46-A832-320CB78B38D3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ANNs demo</a:t>
            </a:r>
          </a:p>
        </p:txBody>
      </p:sp>
    </p:spTree>
    <p:extLst>
      <p:ext uri="{BB962C8B-B14F-4D97-AF65-F5344CB8AC3E}">
        <p14:creationId xmlns:p14="http://schemas.microsoft.com/office/powerpoint/2010/main" val="2544302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4DB8DA-E369-804F-B3F7-FD513A3B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7D5A25B-230D-C946-8F54-ECFD176FC433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ANNs coding session</a:t>
            </a:r>
          </a:p>
        </p:txBody>
      </p:sp>
    </p:spTree>
    <p:extLst>
      <p:ext uri="{BB962C8B-B14F-4D97-AF65-F5344CB8AC3E}">
        <p14:creationId xmlns:p14="http://schemas.microsoft.com/office/powerpoint/2010/main" val="3095236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Categorical variables</a:t>
            </a:r>
          </a:p>
          <a:p>
            <a:pPr lvl="1"/>
            <a:r>
              <a:rPr lang="en-CA" dirty="0"/>
              <a:t>One hot encoding</a:t>
            </a:r>
          </a:p>
          <a:p>
            <a:pPr lvl="1"/>
            <a:r>
              <a:rPr lang="en-CA" dirty="0"/>
              <a:t>Convert categorical to numerical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2D265-2916-A74B-952F-D775B717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918" y="3563909"/>
            <a:ext cx="4523082" cy="1789882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08BA249-12AA-FE4C-8A6C-B1930568F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01636"/>
              </p:ext>
            </p:extLst>
          </p:nvPr>
        </p:nvGraphicFramePr>
        <p:xfrm>
          <a:off x="323528" y="3343795"/>
          <a:ext cx="1103784" cy="296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784">
                  <a:extLst>
                    <a:ext uri="{9D8B030D-6E8A-4147-A177-3AD203B41FA5}">
                      <a16:colId xmlns:a16="http://schemas.microsoft.com/office/drawing/2014/main" val="2284672561"/>
                    </a:ext>
                  </a:extLst>
                </a:gridCol>
              </a:tblGrid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6869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05628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9448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27044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743621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8251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4414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313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6887BF-C3B7-A643-AF88-1F0F3FF1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67471"/>
              </p:ext>
            </p:extLst>
          </p:nvPr>
        </p:nvGraphicFramePr>
        <p:xfrm>
          <a:off x="2488191" y="3343795"/>
          <a:ext cx="1103784" cy="296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784">
                  <a:extLst>
                    <a:ext uri="{9D8B030D-6E8A-4147-A177-3AD203B41FA5}">
                      <a16:colId xmlns:a16="http://schemas.microsoft.com/office/drawing/2014/main" val="2284672561"/>
                    </a:ext>
                  </a:extLst>
                </a:gridCol>
              </a:tblGrid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6869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05628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9448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27044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743621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82510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44142"/>
                  </a:ext>
                </a:extLst>
              </a:tr>
              <a:tr h="371013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31318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DBEAD028-4811-3B4A-B21D-BC9EDCFAC1C8}"/>
              </a:ext>
            </a:extLst>
          </p:cNvPr>
          <p:cNvSpPr/>
          <p:nvPr/>
        </p:nvSpPr>
        <p:spPr>
          <a:xfrm>
            <a:off x="1565316" y="4596475"/>
            <a:ext cx="720080" cy="46274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01254D-5438-2C47-B585-3C839E7D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F865346-D1E0-FA4F-AF9F-D83711B4746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469870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You need to clean the data</a:t>
            </a:r>
          </a:p>
          <a:p>
            <a:pPr lvl="1"/>
            <a:r>
              <a:rPr lang="en-CA" dirty="0"/>
              <a:t>Remove </a:t>
            </a:r>
            <a:r>
              <a:rPr lang="en-CA" dirty="0" err="1"/>
              <a:t>NaN</a:t>
            </a:r>
            <a:r>
              <a:rPr lang="en-CA" dirty="0"/>
              <a:t> and null values</a:t>
            </a:r>
          </a:p>
          <a:p>
            <a:pPr lvl="1"/>
            <a:r>
              <a:rPr lang="en-CA" dirty="0"/>
              <a:t>Pandas: </a:t>
            </a:r>
            <a:r>
              <a:rPr lang="en-CA" dirty="0" err="1"/>
              <a:t>pd.dropna</a:t>
            </a:r>
            <a:r>
              <a:rPr lang="en-CA" dirty="0"/>
              <a:t>()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5342A-8123-1840-9647-47575CFF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5565559" cy="32269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2C4413-8629-984C-9DF7-09576428DDE9}"/>
              </a:ext>
            </a:extLst>
          </p:cNvPr>
          <p:cNvSpPr/>
          <p:nvPr/>
        </p:nvSpPr>
        <p:spPr>
          <a:xfrm>
            <a:off x="4629152" y="4036261"/>
            <a:ext cx="432048" cy="219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009025-B4BB-8C43-B559-CB08898164E5}"/>
              </a:ext>
            </a:extLst>
          </p:cNvPr>
          <p:cNvSpPr/>
          <p:nvPr/>
        </p:nvSpPr>
        <p:spPr>
          <a:xfrm>
            <a:off x="6372200" y="3891397"/>
            <a:ext cx="432048" cy="219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C390F89-1267-F645-9F1F-8AFCC8F9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38CA9E9-0B4A-A641-B15E-56A8A6E72163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155035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Accuracy is only one metric</a:t>
                </a:r>
              </a:p>
              <a:p>
                <a:pPr lvl="1"/>
                <a:r>
                  <a:rPr lang="en-CA" dirty="0"/>
                  <a:t>Definition: proportion of correct cases to all cases</a:t>
                </a:r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4A8A2E-8B05-1447-BC51-8E7369159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431521"/>
              </p:ext>
            </p:extLst>
          </p:nvPr>
        </p:nvGraphicFramePr>
        <p:xfrm>
          <a:off x="3779912" y="4001294"/>
          <a:ext cx="4248473" cy="2027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83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574696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548994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67596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84328E-7957-2D4E-AC42-828A0CAAE643}"/>
              </a:ext>
            </a:extLst>
          </p:cNvPr>
          <p:cNvSpPr/>
          <p:nvPr/>
        </p:nvSpPr>
        <p:spPr>
          <a:xfrm>
            <a:off x="5724128" y="356449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C4266-C18E-FE47-9413-CD50E9F0DD33}"/>
              </a:ext>
            </a:extLst>
          </p:cNvPr>
          <p:cNvSpPr/>
          <p:nvPr/>
        </p:nvSpPr>
        <p:spPr>
          <a:xfrm>
            <a:off x="2627784" y="4869160"/>
            <a:ext cx="109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Predicted</a:t>
            </a:r>
            <a:endParaRPr lang="en-C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BF9FB5D-EA3B-8245-9F97-46F8555A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DCC4496-C325-654D-A2AD-B4BBD868FBC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4635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endParaRPr lang="en-CA" sz="2000" dirty="0"/>
              </a:p>
              <a:p>
                <a:r>
                  <a:rPr lang="en-CA" sz="2200" dirty="0"/>
                  <a:t>Question 1:</a:t>
                </a:r>
              </a:p>
              <a:p>
                <a:pPr lvl="1"/>
                <a:r>
                  <a:rPr lang="en-CA" sz="1800" dirty="0"/>
                  <a:t>Of all patients that we predicted to have cancer, how many actually have Cancer?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850+180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=82.5%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results which are relevant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  <a:blipFill>
                <a:blip r:embed="rId2"/>
                <a:stretch>
                  <a:fillRect l="-613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84255"/>
              </p:ext>
            </p:extLst>
          </p:nvPr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7473BA1-5B32-A848-9604-0A8C13EE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F2AEF20-CC6E-4C4E-AD33-E7EB845BB7D0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7343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r>
                  <a:rPr lang="en-CA" sz="2200" dirty="0"/>
                  <a:t>Question 2:</a:t>
                </a:r>
              </a:p>
              <a:p>
                <a:pPr lvl="1"/>
                <a:r>
                  <a:rPr lang="en-CA" sz="1800" dirty="0"/>
                  <a:t>Of all patients that have Cancer, </a:t>
                </a:r>
                <a:r>
                  <a:rPr lang="en-CA" sz="1800" i="1" u="sng" dirty="0"/>
                  <a:t>how many did we get right</a:t>
                </a:r>
                <a:r>
                  <a:rPr lang="en-CA" sz="1800" dirty="0"/>
                  <a:t>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total relevant results correctly classified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804" t="-2035" b="-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/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28EE06-B6B5-9848-965B-22A69A2A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E2DC709-FB09-274A-AC75-E6D66A420731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421869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Confusion matrix</a:t>
            </a:r>
          </a:p>
          <a:p>
            <a:r>
              <a:rPr lang="en-CA" sz="2400" dirty="0"/>
              <a:t>For binary and multi-class classification</a:t>
            </a:r>
          </a:p>
          <a:p>
            <a:r>
              <a:rPr lang="en-CA" sz="2400" dirty="0"/>
              <a:t>Correct elements are the diagonals</a:t>
            </a:r>
          </a:p>
          <a:p>
            <a:endParaRPr lang="en-CA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8EFEA-47F9-A940-B1CC-2EF82AA1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147843"/>
            <a:ext cx="3533534" cy="2980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49AC3-372F-4640-9A42-12C5FAB73665}"/>
              </a:ext>
            </a:extLst>
          </p:cNvPr>
          <p:cNvSpPr/>
          <p:nvPr/>
        </p:nvSpPr>
        <p:spPr>
          <a:xfrm>
            <a:off x="5148064" y="6093296"/>
            <a:ext cx="496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https://ml4a.github.io/demos/</a:t>
            </a:r>
            <a:r>
              <a:rPr lang="en-CA" sz="1200" dirty="0" err="1"/>
              <a:t>confusion_mnist</a:t>
            </a:r>
            <a:r>
              <a:rPr lang="en-CA" sz="1200" dirty="0"/>
              <a:t>/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2200FB-9FCE-FB4D-B5A5-E212E7ED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A96B364-BB1B-A641-A9F4-DB4D9AC6F4C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411214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29" y="2204864"/>
            <a:ext cx="8658742" cy="44644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Machine Learning (ML) introduction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ML models, tasks, and important concepts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Decision Trees (DTs)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Helvetica" pitchFamily="2" charset="0"/>
                <a:cs typeface="Calibri"/>
              </a:rPr>
              <a:t>Concepts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Helvetica" pitchFamily="2" charset="0"/>
                <a:cs typeface="Calibri"/>
              </a:rPr>
              <a:t>Coding exercise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Artificial Neural Networks (ANNs)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Helvetica" pitchFamily="2" charset="0"/>
                <a:cs typeface="Calibri"/>
              </a:rPr>
              <a:t>Concepts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Helvetica" pitchFamily="2" charset="0"/>
                <a:cs typeface="Calibri"/>
              </a:rPr>
              <a:t>Coding exercise</a:t>
            </a:r>
            <a:endParaRPr lang="en-US" sz="2000" dirty="0">
              <a:latin typeface="Helvetica" pitchFamily="2" charset="0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Coding competition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Next steps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Q&amp;A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512" y="1124744"/>
            <a:ext cx="7886700" cy="1325563"/>
          </a:xfrm>
        </p:spPr>
        <p:txBody>
          <a:bodyPr>
            <a:normAutofit/>
          </a:bodyPr>
          <a:lstStyle/>
          <a:p>
            <a:r>
              <a:rPr lang="en-CA" sz="4000" b="1" dirty="0">
                <a:latin typeface="Helvetica" pitchFamily="2" charset="0"/>
              </a:rPr>
              <a:t>Workshop agenda</a:t>
            </a:r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Accuracy is only one metric</a:t>
            </a:r>
          </a:p>
          <a:p>
            <a:r>
              <a:rPr lang="en-CA" dirty="0"/>
              <a:t>Precision and recall</a:t>
            </a:r>
          </a:p>
          <a:p>
            <a:r>
              <a:rPr lang="en-CA" dirty="0"/>
              <a:t>Confusion matrix </a:t>
            </a:r>
          </a:p>
          <a:p>
            <a:r>
              <a:rPr lang="en-CA" b="1" dirty="0">
                <a:solidFill>
                  <a:srgbClr val="C00000"/>
                </a:solidFill>
              </a:rPr>
              <a:t>Critical for unbalanced datasets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715B4D-6B4E-7D4A-9DA6-CD2498E6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59EA546-7E39-2840-BA26-2A09477CD695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1641593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20888"/>
            <a:ext cx="5221855" cy="41764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3A0421A-068A-BC41-8E63-0BEC8C626DD7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454087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E4FAA8-901B-E04C-8DB7-4C2C28B9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4170137-FB34-F24A-8417-FAE3192BA18A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Coding competition</a:t>
            </a:r>
          </a:p>
        </p:txBody>
      </p:sp>
    </p:spTree>
    <p:extLst>
      <p:ext uri="{BB962C8B-B14F-4D97-AF65-F5344CB8AC3E}">
        <p14:creationId xmlns:p14="http://schemas.microsoft.com/office/powerpoint/2010/main" val="30857149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SVMs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1F0-5E78-924E-96B5-25DF4F1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5" y="2276872"/>
            <a:ext cx="6264696" cy="441698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DC9684B-E53C-CA4E-88FE-4DF8CE24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E5D2B-58DA-0340-B194-8F505DA8E35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Coding competition</a:t>
            </a:r>
          </a:p>
        </p:txBody>
      </p:sp>
    </p:spTree>
    <p:extLst>
      <p:ext uri="{BB962C8B-B14F-4D97-AF65-F5344CB8AC3E}">
        <p14:creationId xmlns:p14="http://schemas.microsoft.com/office/powerpoint/2010/main" val="36120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 for 30 minutes</a:t>
            </a:r>
          </a:p>
          <a:p>
            <a:r>
              <a:rPr lang="en-CA" dirty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Compare DTs and ANNs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Hyper-parameters tuning?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Apply performance metrics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3 minutes presentation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Bonus: Apply Support Vector Machines (SVM)?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</a:rPr>
              <a:t>Go Go Go!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330759-C79B-0B44-B599-12BABB21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3EDB5E4-57C3-7842-8EC4-C267C9592B6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Coding competition</a:t>
            </a:r>
          </a:p>
        </p:txBody>
      </p:sp>
    </p:spTree>
    <p:extLst>
      <p:ext uri="{BB962C8B-B14F-4D97-AF65-F5344CB8AC3E}">
        <p14:creationId xmlns:p14="http://schemas.microsoft.com/office/powerpoint/2010/main" val="13214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Evolution of ML</a:t>
            </a:r>
          </a:p>
          <a:p>
            <a:r>
              <a:rPr lang="en-CA" dirty="0"/>
              <a:t>Exploits abundance of data</a:t>
            </a:r>
          </a:p>
          <a:p>
            <a:r>
              <a:rPr lang="en-CA" dirty="0"/>
              <a:t>Automatic extraction of features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671335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Convolutional Neural Networks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1751659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Recurrent Neural Networks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4250549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Introductory books: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2"/>
              </a:rPr>
              <a:t>The Elements of Statistical Learning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3"/>
              </a:rPr>
              <a:t>Information Theory, Inference, and Learning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4"/>
              </a:rPr>
              <a:t>Understanding Machine Learning: From Theory to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5"/>
              </a:rPr>
              <a:t>Dive into Deep Learning</a:t>
            </a:r>
            <a:endParaRPr lang="en-CA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courses: EdX, Coursera,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Datasets and competitions: </a:t>
            </a:r>
            <a:r>
              <a:rPr lang="en-CA" sz="2000" dirty="0">
                <a:hlinkClick r:id="rId6"/>
              </a:rPr>
              <a:t>Kaggle</a:t>
            </a:r>
            <a:r>
              <a:rPr lang="en-CA" sz="2000" dirty="0"/>
              <a:t>, </a:t>
            </a:r>
            <a:r>
              <a:rPr lang="en-CA" sz="2000" dirty="0">
                <a:hlinkClick r:id="rId7"/>
              </a:rPr>
              <a:t>IEEEDataPort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articles: </a:t>
            </a:r>
            <a:r>
              <a:rPr lang="en-CA" sz="2000" dirty="0">
                <a:hlinkClick r:id="rId8"/>
              </a:rPr>
              <a:t>Towards Data Science</a:t>
            </a:r>
            <a:r>
              <a:rPr lang="en-CA" sz="2000" dirty="0"/>
              <a:t>, </a:t>
            </a:r>
            <a:r>
              <a:rPr lang="en-CA" sz="2000" dirty="0">
                <a:hlinkClick r:id="rId9"/>
              </a:rPr>
              <a:t>Medium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Google is great </a:t>
            </a:r>
            <a:r>
              <a:rPr lang="en-CA" sz="2000" dirty="0">
                <a:sym typeface="Wingdings" pitchFamily="2" charset="2"/>
              </a:rPr>
              <a:t> </a:t>
            </a: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FD8F19-2221-6A47-8170-3A03598A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C4354AF-EA8F-B54E-867A-61ECAF2AC9F6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hlinkClick r:id="rId2"/>
              </a:rPr>
              <a:t>http://cs231n.stanford.edu/</a:t>
            </a:r>
            <a:endParaRPr lang="en-CA" dirty="0"/>
          </a:p>
          <a:p>
            <a:r>
              <a:rPr lang="en-CA" dirty="0">
                <a:hlinkClick r:id="rId3"/>
              </a:rPr>
              <a:t>https://www.siamak.page/courses/COMP551F20/index.html</a:t>
            </a:r>
            <a:endParaRPr lang="en-CA" dirty="0"/>
          </a:p>
          <a:p>
            <a:r>
              <a:rPr lang="en-CA" dirty="0">
                <a:hlinkClick r:id="rId4"/>
              </a:rPr>
              <a:t>https://homes.cs.washington.edu/~pedrod/papers/cacm12.pdf</a:t>
            </a:r>
            <a:endParaRPr lang="en-CA" dirty="0"/>
          </a:p>
          <a:p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A33886-2801-4C4C-8164-61622D2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E59B47E-C508-DA45-8BE7-663E7CB0A1E1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664"/>
            <a:ext cx="9180512" cy="979999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CA" sz="4000" b="1" dirty="0">
                <a:latin typeface="Helvetica" pitchFamily="2" charset="0"/>
              </a:rPr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825624"/>
            <a:ext cx="8280920" cy="433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Artificial Intelligence (AI)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Machine Learning (ML)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Many algorithms: Artificial Neural Networks (ANNs), Support Vector Machines (SVM), Decision Trees (DTs) , …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Deep Learning (DL)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Evolution of ML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Advanced models of ANN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Extracting and finding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Data Science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Umbrella term for the above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Widely used in industry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Includes data mining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Helvetica" pitchFamily="2" charset="0"/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463988" y="3643690"/>
            <a:ext cx="4570473" cy="244827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115C2C-E99E-484B-8576-07ADAD22D341}"/>
              </a:ext>
            </a:extLst>
          </p:cNvPr>
          <p:cNvSpPr txBox="1">
            <a:spLocks/>
          </p:cNvSpPr>
          <p:nvPr/>
        </p:nvSpPr>
        <p:spPr>
          <a:xfrm>
            <a:off x="4427984" y="1825625"/>
            <a:ext cx="4519414" cy="181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>
              <a:latin typeface="Helvetica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54DC0-EAE9-1442-A955-DB464A561903}"/>
              </a:ext>
            </a:extLst>
          </p:cNvPr>
          <p:cNvSpPr/>
          <p:nvPr/>
        </p:nvSpPr>
        <p:spPr>
          <a:xfrm>
            <a:off x="4463988" y="6091961"/>
            <a:ext cx="4824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blogs.nvidia.com</a:t>
            </a:r>
            <a:r>
              <a:rPr lang="en-CA" sz="1100" dirty="0"/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9500"/>
            <a:ext cx="7886700" cy="1349500"/>
          </a:xfrm>
        </p:spPr>
        <p:txBody>
          <a:bodyPr>
            <a:normAutofit/>
          </a:bodyPr>
          <a:lstStyle/>
          <a:p>
            <a:pPr algn="ctr"/>
            <a:r>
              <a:rPr lang="en-CA" sz="8000" b="1" i="1" dirty="0">
                <a:latin typeface="HELVETICA LIGHT OBLIQUE" panose="020B0403020202020204" pitchFamily="34" charset="0"/>
              </a:rPr>
              <a:t>Questions?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Questions with solid fill">
            <a:extLst>
              <a:ext uri="{FF2B5EF4-FFF2-40B4-BE49-F238E27FC236}">
                <a16:creationId xmlns:a16="http://schemas.microsoft.com/office/drawing/2014/main" id="{0C1E37A6-1E81-E949-B0E2-CD3FD85DA4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760" y="1844824"/>
            <a:ext cx="3841576" cy="384157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0349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 err="1"/>
              <a:t>Github</a:t>
            </a:r>
            <a:r>
              <a:rPr lang="en-CA" dirty="0"/>
              <a:t> repo</a:t>
            </a:r>
          </a:p>
          <a:p>
            <a:pPr marL="0" indent="0" algn="ctr">
              <a:buNone/>
            </a:pPr>
            <a:r>
              <a:rPr lang="en-CA" sz="2400" dirty="0">
                <a:hlinkClick r:id="rId2"/>
              </a:rPr>
              <a:t>https://github.com/abdelrahman-ayad/MiCM-introML-W21</a:t>
            </a:r>
            <a:endParaRPr lang="en-CA" sz="2400" dirty="0"/>
          </a:p>
          <a:p>
            <a:endParaRPr lang="en-CA" dirty="0"/>
          </a:p>
          <a:p>
            <a:r>
              <a:rPr lang="en-CA" dirty="0"/>
              <a:t>Contact info:</a:t>
            </a:r>
          </a:p>
          <a:p>
            <a:pPr marL="0" indent="0" algn="ctr">
              <a:buNone/>
            </a:pPr>
            <a:r>
              <a:rPr lang="en-CA" dirty="0">
                <a:hlinkClick r:id="rId3"/>
              </a:rPr>
              <a:t>abdelrahman.ayad@mcgill.ca</a:t>
            </a:r>
            <a:endParaRPr lang="en-CA" dirty="0"/>
          </a:p>
          <a:p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7A5F1B-E19B-EF4E-9D2A-7E378E3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E2B78AA-625A-294F-9330-9DBB6EF9D0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8036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ED11-23A2-A14B-948F-36198958B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407846" cy="435133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Technical definition</a:t>
            </a:r>
          </a:p>
          <a:p>
            <a:pPr marL="0" indent="0">
              <a:buNone/>
            </a:pPr>
            <a:r>
              <a:rPr lang="en-CA" sz="2400" dirty="0"/>
              <a:t>“A computer program is said to learn from experience </a:t>
            </a:r>
            <a:r>
              <a:rPr lang="en-CA" sz="2400" i="1" dirty="0"/>
              <a:t>E</a:t>
            </a:r>
            <a:r>
              <a:rPr lang="en-CA" sz="2400" dirty="0"/>
              <a:t> with respect to some class of tasks </a:t>
            </a:r>
            <a:r>
              <a:rPr lang="en-CA" sz="2400" i="1" dirty="0"/>
              <a:t>T</a:t>
            </a:r>
            <a:r>
              <a:rPr lang="en-CA" sz="2400" dirty="0"/>
              <a:t> and performance measure </a:t>
            </a:r>
            <a:r>
              <a:rPr lang="en-CA" sz="2400" i="1" dirty="0"/>
              <a:t>P</a:t>
            </a:r>
            <a:r>
              <a:rPr lang="en-CA" sz="2400" dirty="0"/>
              <a:t>, if its performance at tasks in </a:t>
            </a:r>
            <a:r>
              <a:rPr lang="en-CA" sz="2400" i="1" dirty="0"/>
              <a:t>T</a:t>
            </a:r>
            <a:r>
              <a:rPr lang="en-CA" sz="2400" dirty="0"/>
              <a:t>, as measured by </a:t>
            </a:r>
            <a:r>
              <a:rPr lang="en-CA" sz="2400" i="1" dirty="0"/>
              <a:t>P</a:t>
            </a:r>
            <a:r>
              <a:rPr lang="en-CA" sz="2400" dirty="0"/>
              <a:t>, improves with experience </a:t>
            </a:r>
            <a:r>
              <a:rPr lang="en-CA" sz="2400" i="1" dirty="0"/>
              <a:t>E</a:t>
            </a:r>
            <a:r>
              <a:rPr lang="en-CA" sz="2400" dirty="0"/>
              <a:t>”  - Tom Mitchel</a:t>
            </a:r>
          </a:p>
          <a:p>
            <a:pPr marL="0" indent="0">
              <a:buNone/>
            </a:pPr>
            <a:endParaRPr lang="en-CA" sz="2400" b="1" dirty="0">
              <a:solidFill>
                <a:srgbClr val="C00000"/>
              </a:solidFill>
            </a:endParaRPr>
          </a:p>
          <a:p>
            <a:r>
              <a:rPr lang="en-CA" b="1" dirty="0">
                <a:solidFill>
                  <a:srgbClr val="C00000"/>
                </a:solidFill>
              </a:rPr>
              <a:t>Less formal</a:t>
            </a:r>
          </a:p>
          <a:p>
            <a:pPr marL="0" indent="0">
              <a:buNone/>
            </a:pPr>
            <a:r>
              <a:rPr lang="en-CA" sz="2400" dirty="0"/>
              <a:t>“Computer systems that automatically improve with experience”</a:t>
            </a:r>
          </a:p>
          <a:p>
            <a:pPr marL="0" indent="0">
              <a:buNone/>
            </a:pPr>
            <a:endParaRPr lang="en-CA" b="1" dirty="0">
              <a:solidFill>
                <a:srgbClr val="C00000"/>
              </a:solidFill>
            </a:endParaRPr>
          </a:p>
          <a:p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7D09261-12B4-1F4A-9864-1509EF72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DD98705-AC26-3842-80DB-A5BB0ED729B9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definitions</a:t>
            </a:r>
          </a:p>
        </p:txBody>
      </p:sp>
    </p:spTree>
    <p:extLst>
      <p:ext uri="{BB962C8B-B14F-4D97-AF65-F5344CB8AC3E}">
        <p14:creationId xmlns:p14="http://schemas.microsoft.com/office/powerpoint/2010/main" val="357704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Classification</a:t>
            </a:r>
          </a:p>
          <a:p>
            <a:pPr lvl="1"/>
            <a:r>
              <a:rPr lang="en-CA" dirty="0"/>
              <a:t>Output: Binary or multiple classes</a:t>
            </a:r>
          </a:p>
          <a:p>
            <a:pPr lvl="1"/>
            <a:r>
              <a:rPr lang="en-CA" dirty="0"/>
              <a:t>E.g., images classification, cancer detection, email spams</a:t>
            </a:r>
          </a:p>
          <a:p>
            <a:r>
              <a:rPr lang="en-CA" dirty="0"/>
              <a:t>Regression</a:t>
            </a:r>
          </a:p>
          <a:p>
            <a:pPr lvl="1"/>
            <a:r>
              <a:rPr lang="en-CA" dirty="0"/>
              <a:t>Output: Continuous or discrete</a:t>
            </a:r>
          </a:p>
          <a:p>
            <a:pPr lvl="1"/>
            <a:r>
              <a:rPr lang="en-CA" dirty="0"/>
              <a:t>E.g., weather forecasting, stock price prediction</a:t>
            </a:r>
          </a:p>
          <a:p>
            <a:r>
              <a:rPr lang="en-CA" dirty="0"/>
              <a:t>Clustering</a:t>
            </a:r>
          </a:p>
          <a:p>
            <a:pPr lvl="1"/>
            <a:r>
              <a:rPr lang="en-CA" dirty="0"/>
              <a:t>Partitioning data into regions</a:t>
            </a:r>
          </a:p>
          <a:p>
            <a:r>
              <a:rPr lang="en-CA" dirty="0"/>
              <a:t>Not an exhaustive 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319B8C-3140-FB47-946A-165B97C0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57571C3-0005-034B-9238-E1C665D3426C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80512" cy="97999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Helvetica" pitchFamily="2" charset="0"/>
              </a:rPr>
              <a:t>ML broad tasks</a:t>
            </a:r>
          </a:p>
        </p:txBody>
      </p:sp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{3857276C-B257-8641-A2A5-C99E92F38874}tf10001119</Template>
  <TotalTime>13776</TotalTime>
  <Words>2203</Words>
  <Application>Microsoft Macintosh PowerPoint</Application>
  <PresentationFormat>On-screen Show (4:3)</PresentationFormat>
  <Paragraphs>570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Courier New</vt:lpstr>
      <vt:lpstr>Helvetica</vt:lpstr>
      <vt:lpstr>HELVETICA LIGHT OBLIQUE</vt:lpstr>
      <vt:lpstr>Lato</vt:lpstr>
      <vt:lpstr>Lucida Blackletter</vt:lpstr>
      <vt:lpstr>nyt-imperial</vt:lpstr>
      <vt:lpstr>Open Sans Light</vt:lpstr>
      <vt:lpstr>Thème Office</vt:lpstr>
      <vt:lpstr>Machine Learning 101</vt:lpstr>
      <vt:lpstr>PowerPoint Presentation</vt:lpstr>
      <vt:lpstr>PowerPoint Presentation</vt:lpstr>
      <vt:lpstr>Personal Introduction</vt:lpstr>
      <vt:lpstr>Personal Introduction</vt:lpstr>
      <vt:lpstr>Workshop agenda</vt:lpstr>
      <vt:lpstr>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396</cp:revision>
  <dcterms:created xsi:type="dcterms:W3CDTF">2019-07-29T14:54:16Z</dcterms:created>
  <dcterms:modified xsi:type="dcterms:W3CDTF">2021-03-17T22:16:47Z</dcterms:modified>
</cp:coreProperties>
</file>